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58" r:id="rId6"/>
    <p:sldId id="260" r:id="rId7"/>
    <p:sldId id="267" r:id="rId8"/>
    <p:sldId id="268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3D6C3-4039-4059-9FCC-0658A73474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C7069B-5222-4059-BD41-8DA78974DC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37E2C-8D6D-47D8-B4E1-2DB35BF82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6898-74D0-445B-96FA-0F4DAF3C1667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B3668-A994-42D9-B6D0-797901D8E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C97F9-A403-4783-B139-CE9244C04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B541-973A-4896-ADDD-BF155F976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4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2F1AD-36C2-4716-B90C-F32CEF8CA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B4A142-28F0-4AFC-A749-6F851A2D00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79E16-3717-4263-8C68-E108308BE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6898-74D0-445B-96FA-0F4DAF3C1667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EC8E44-43EF-4477-8857-3EEB7391C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EED3A8-31FF-4821-9584-40209D815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B541-973A-4896-ADDD-BF155F976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1C7C93-B7E1-4D30-A232-F37DA9E059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372DAC-08E3-45F4-83A7-8480C3131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91F9F-77ED-454A-BC85-50459C5DB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6898-74D0-445B-96FA-0F4DAF3C1667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CE917-6185-4589-B07E-CCCEF582D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6608F-D584-447C-8336-B8326F3CA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B541-973A-4896-ADDD-BF155F976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41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39EEC-C672-4447-B090-50BDA1D6D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1D31C-78CF-4D10-9258-73E4D2729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574BF-250A-4B0B-B808-B02E0FBDD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6898-74D0-445B-96FA-0F4DAF3C1667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586C6-E9C6-4DD2-ABAC-386628A1F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341A2A-1991-4A6A-B7DF-DEBB1F44B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B541-973A-4896-ADDD-BF155F976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9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BF89-0659-4281-8978-3BBCD9B8A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016531-1C7D-4C6B-B270-92CB924A3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D2234-143D-4406-B109-100C6E239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6898-74D0-445B-96FA-0F4DAF3C1667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322D8-7EB9-44B6-9D48-80DBEC88F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62577-70A4-4E62-8DF4-46D2F1209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B541-973A-4896-ADDD-BF155F976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7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469BF-E4CE-4437-B399-2E4E879F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C71F8-287A-4E38-B54A-71296BF1E2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4D55A2-7888-4EA8-90D6-E36046ED8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A75226-91B0-4F16-96E9-81C60BB3B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6898-74D0-445B-96FA-0F4DAF3C1667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C360CD-55F2-4EC1-BB3E-2A4A64232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3D465D-25E1-46C2-876A-29044C614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B541-973A-4896-ADDD-BF155F976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23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2C04A-8009-49AA-9EE4-EF5672D25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CEF97C-DC9A-4344-A16F-E9878C657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D608D-5B24-4B11-A1CE-9454FDBDD1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BAC73D-C320-42E0-8F00-B2AE17B618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536D2D-FAE0-4708-B1E3-2F64255C56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C9C4EF-A33B-4D7B-9801-48B30F89C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6898-74D0-445B-96FA-0F4DAF3C1667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EE4EEB-1935-4CE8-A5C6-830597D45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F6E4A8-74A6-44FC-B42E-A015E8096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B541-973A-4896-ADDD-BF155F976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33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7812F-2DDC-4E6F-853E-69CACF9B1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3D0A67-95B5-4873-9C08-ACFB8CA32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6898-74D0-445B-96FA-0F4DAF3C1667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AF47F2-19F6-4743-8383-ABCFE14CB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A15089-90C7-4199-AF77-47C01F84C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B541-973A-4896-ADDD-BF155F976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80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CB5592-06CA-49B6-ABB5-0493B3B21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6898-74D0-445B-96FA-0F4DAF3C1667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898E4E-B338-49D8-B14E-B0F8E0FC5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664E7F-316B-443B-86B9-D0811B60A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B541-973A-4896-ADDD-BF155F976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53FDD-4D35-4C9A-B77D-251692D61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FCC3C-DE20-404D-AC24-6CC82F8E4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F5FC7B-1F8E-4E03-8CF4-D33E84093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448F0A-4FE7-4D7A-A6E7-DE9624F15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6898-74D0-445B-96FA-0F4DAF3C1667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789F5F-2860-46E0-9C39-C79B824DF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3BBE9E-803D-4896-9393-71DDA1322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B541-973A-4896-ADDD-BF155F976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0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67C7F-11EA-4EBD-A420-A52CF1FDA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3E2269-7771-401F-89F1-8635CF3819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28C58E-B4BB-4AFD-9339-678467FF48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04C93-7648-4B3C-B4BB-ED841EAAE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6898-74D0-445B-96FA-0F4DAF3C1667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57779C-11CB-4AC0-9F22-3FEECFDB9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996A22-7DCF-4B71-99CE-F910A4078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B541-973A-4896-ADDD-BF155F976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5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759AC3-D316-46F9-892B-5ACCCD332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8FA1E9-6532-48EC-B04C-442A189204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5219A-E6ED-4045-A8BF-7E891F8982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46898-74D0-445B-96FA-0F4DAF3C1667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23959-946B-4112-9F57-AAEF8EF5B1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07C2C-7036-4283-B25D-74CACFED18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DB541-973A-4896-ADDD-BF155F976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502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48938C-EB17-49FB-BC42-BFC5C35E6548}"/>
              </a:ext>
            </a:extLst>
          </p:cNvPr>
          <p:cNvSpPr txBox="1"/>
          <p:nvPr/>
        </p:nvSpPr>
        <p:spPr>
          <a:xfrm>
            <a:off x="298395" y="1927159"/>
            <a:ext cx="529243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Rocket Stability</a:t>
            </a:r>
          </a:p>
          <a:p>
            <a:pPr algn="ctr"/>
            <a:r>
              <a:rPr lang="en-US" sz="4400" dirty="0">
                <a:solidFill>
                  <a:srgbClr val="0070C0"/>
                </a:solidFill>
              </a:rPr>
              <a:t>Practice Problems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456A2FF-A320-4858-A9DA-80DA823F096F}"/>
              </a:ext>
            </a:extLst>
          </p:cNvPr>
          <p:cNvGrpSpPr/>
          <p:nvPr/>
        </p:nvGrpSpPr>
        <p:grpSpPr>
          <a:xfrm>
            <a:off x="5814965" y="2277118"/>
            <a:ext cx="5958861" cy="2303763"/>
            <a:chOff x="827582" y="836712"/>
            <a:chExt cx="7864958" cy="288032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C11DAB3D-E017-45F2-B20D-84C5597EE918}"/>
                </a:ext>
              </a:extLst>
            </p:cNvPr>
            <p:cNvGrpSpPr/>
            <p:nvPr/>
          </p:nvGrpSpPr>
          <p:grpSpPr>
            <a:xfrm>
              <a:off x="899591" y="2060848"/>
              <a:ext cx="1548172" cy="972109"/>
              <a:chOff x="899591" y="2060848"/>
              <a:chExt cx="1548172" cy="972109"/>
            </a:xfrm>
          </p:grpSpPr>
          <p:sp>
            <p:nvSpPr>
              <p:cNvPr id="6" name="Isosceles Triangle 5">
                <a:extLst>
                  <a:ext uri="{FF2B5EF4-FFF2-40B4-BE49-F238E27FC236}">
                    <a16:creationId xmlns:a16="http://schemas.microsoft.com/office/drawing/2014/main" id="{F58CF6F1-240F-457C-948B-435E9A897169}"/>
                  </a:ext>
                </a:extLst>
              </p:cNvPr>
              <p:cNvSpPr/>
              <p:nvPr/>
            </p:nvSpPr>
            <p:spPr>
              <a:xfrm rot="16200000">
                <a:off x="1421649" y="2006843"/>
                <a:ext cx="504056" cy="1548172"/>
              </a:xfrm>
              <a:prstGeom prst="triangl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" name="Straight Arrow Connector 6">
                <a:extLst>
                  <a:ext uri="{FF2B5EF4-FFF2-40B4-BE49-F238E27FC236}">
                    <a16:creationId xmlns:a16="http://schemas.microsoft.com/office/drawing/2014/main" id="{10F9B7D2-892B-4CAA-B54A-3337EE3AEC38}"/>
                  </a:ext>
                </a:extLst>
              </p:cNvPr>
              <p:cNvCxnSpPr/>
              <p:nvPr/>
            </p:nvCxnSpPr>
            <p:spPr>
              <a:xfrm flipV="1">
                <a:off x="2087724" y="2060848"/>
                <a:ext cx="0" cy="756084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9746709-EBEF-4F5E-B710-598FA945CB15}"/>
                </a:ext>
              </a:extLst>
            </p:cNvPr>
            <p:cNvGrpSpPr/>
            <p:nvPr/>
          </p:nvGrpSpPr>
          <p:grpSpPr>
            <a:xfrm>
              <a:off x="2447764" y="2240868"/>
              <a:ext cx="5364596" cy="792089"/>
              <a:chOff x="2267744" y="2384883"/>
              <a:chExt cx="5364596" cy="792089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56F0590-4595-4224-B9DC-4AE155ABA0DA}"/>
                  </a:ext>
                </a:extLst>
              </p:cNvPr>
              <p:cNvSpPr/>
              <p:nvPr/>
            </p:nvSpPr>
            <p:spPr>
              <a:xfrm>
                <a:off x="2267744" y="2672916"/>
                <a:ext cx="5364596" cy="50405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1C3FF2FA-A618-4377-A639-63426BD30433}"/>
                  </a:ext>
                </a:extLst>
              </p:cNvPr>
              <p:cNvCxnSpPr/>
              <p:nvPr/>
            </p:nvCxnSpPr>
            <p:spPr>
              <a:xfrm flipV="1">
                <a:off x="5004048" y="2384883"/>
                <a:ext cx="0" cy="576065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E2C02E90-136E-453E-941D-F30E68EB397C}"/>
                </a:ext>
              </a:extLst>
            </p:cNvPr>
            <p:cNvGrpSpPr/>
            <p:nvPr/>
          </p:nvGrpSpPr>
          <p:grpSpPr>
            <a:xfrm>
              <a:off x="7056276" y="1844824"/>
              <a:ext cx="756084" cy="1872209"/>
              <a:chOff x="7056276" y="1844824"/>
              <a:chExt cx="756084" cy="1872209"/>
            </a:xfrm>
          </p:grpSpPr>
          <p:sp>
            <p:nvSpPr>
              <p:cNvPr id="12" name="Trapezoid 11">
                <a:extLst>
                  <a:ext uri="{FF2B5EF4-FFF2-40B4-BE49-F238E27FC236}">
                    <a16:creationId xmlns:a16="http://schemas.microsoft.com/office/drawing/2014/main" id="{647D4383-48B9-4D37-B16B-C9D2996E796C}"/>
                  </a:ext>
                </a:extLst>
              </p:cNvPr>
              <p:cNvSpPr/>
              <p:nvPr/>
            </p:nvSpPr>
            <p:spPr>
              <a:xfrm>
                <a:off x="7056276" y="1844824"/>
                <a:ext cx="756084" cy="684076"/>
              </a:xfrm>
              <a:prstGeom prst="trapezoid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rapezoid 12">
                <a:extLst>
                  <a:ext uri="{FF2B5EF4-FFF2-40B4-BE49-F238E27FC236}">
                    <a16:creationId xmlns:a16="http://schemas.microsoft.com/office/drawing/2014/main" id="{D21EA5E3-2763-42DC-A617-4C3E6C181889}"/>
                  </a:ext>
                </a:extLst>
              </p:cNvPr>
              <p:cNvSpPr/>
              <p:nvPr/>
            </p:nvSpPr>
            <p:spPr>
              <a:xfrm flipV="1">
                <a:off x="7056276" y="3032956"/>
                <a:ext cx="756084" cy="684077"/>
              </a:xfrm>
              <a:prstGeom prst="trapezoid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8F7D538A-17DB-4961-8982-0D4AFC5F14F2}"/>
                  </a:ext>
                </a:extLst>
              </p:cNvPr>
              <p:cNvCxnSpPr>
                <a:endCxn id="12" idx="0"/>
              </p:cNvCxnSpPr>
              <p:nvPr/>
            </p:nvCxnSpPr>
            <p:spPr>
              <a:xfrm flipH="1" flipV="1">
                <a:off x="7434318" y="1844824"/>
                <a:ext cx="10818" cy="903819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1DACC91-CDB6-4874-A14C-9546913DFD01}"/>
                </a:ext>
              </a:extLst>
            </p:cNvPr>
            <p:cNvCxnSpPr/>
            <p:nvPr/>
          </p:nvCxnSpPr>
          <p:spPr>
            <a:xfrm>
              <a:off x="899591" y="989666"/>
              <a:ext cx="0" cy="161124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B37335F-177B-4426-B850-429FAEED2E03}"/>
                </a:ext>
              </a:extLst>
            </p:cNvPr>
            <p:cNvCxnSpPr/>
            <p:nvPr/>
          </p:nvCxnSpPr>
          <p:spPr>
            <a:xfrm>
              <a:off x="2087724" y="1791400"/>
              <a:ext cx="0" cy="54006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8B43B4E-0BA9-4236-BAD3-83F4E4E676EE}"/>
                </a:ext>
              </a:extLst>
            </p:cNvPr>
            <p:cNvCxnSpPr/>
            <p:nvPr/>
          </p:nvCxnSpPr>
          <p:spPr>
            <a:xfrm>
              <a:off x="5184068" y="1539372"/>
              <a:ext cx="0" cy="79708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EC6C431-900B-4B24-9C81-AE630A6EE9F3}"/>
                </a:ext>
              </a:extLst>
            </p:cNvPr>
            <p:cNvCxnSpPr/>
            <p:nvPr/>
          </p:nvCxnSpPr>
          <p:spPr>
            <a:xfrm flipH="1">
              <a:off x="7434318" y="855296"/>
              <a:ext cx="22681" cy="122676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E036A7EA-3BCD-4DF3-8BF4-118A380EDF85}"/>
                </a:ext>
              </a:extLst>
            </p:cNvPr>
            <p:cNvCxnSpPr/>
            <p:nvPr/>
          </p:nvCxnSpPr>
          <p:spPr>
            <a:xfrm>
              <a:off x="899591" y="1071320"/>
              <a:ext cx="6557408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arrow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BC222559-7E31-429C-ACBE-C0640179D070}"/>
                </a:ext>
              </a:extLst>
            </p:cNvPr>
            <p:cNvCxnSpPr/>
            <p:nvPr/>
          </p:nvCxnSpPr>
          <p:spPr>
            <a:xfrm>
              <a:off x="899591" y="1899412"/>
              <a:ext cx="1188133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arrow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18DAE9F2-E055-43AD-B211-837501CC8235}"/>
                </a:ext>
              </a:extLst>
            </p:cNvPr>
            <p:cNvCxnSpPr/>
            <p:nvPr/>
          </p:nvCxnSpPr>
          <p:spPr>
            <a:xfrm flipV="1">
              <a:off x="899591" y="1628800"/>
              <a:ext cx="4278311" cy="18584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arrow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3242B14-C4F4-47D1-874F-304ECA0F0546}"/>
                </a:ext>
              </a:extLst>
            </p:cNvPr>
            <p:cNvSpPr txBox="1"/>
            <p:nvPr/>
          </p:nvSpPr>
          <p:spPr>
            <a:xfrm>
              <a:off x="1206439" y="1718810"/>
              <a:ext cx="701251" cy="4617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4 in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2520EFC-B989-48DE-A53E-0FBE81E12713}"/>
                </a:ext>
              </a:extLst>
            </p:cNvPr>
            <p:cNvSpPr txBox="1"/>
            <p:nvPr/>
          </p:nvSpPr>
          <p:spPr>
            <a:xfrm>
              <a:off x="2411759" y="1458071"/>
              <a:ext cx="864093" cy="4617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20 in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B4DAD5B-2602-4334-B69C-DDD40FB65B7A}"/>
                </a:ext>
              </a:extLst>
            </p:cNvPr>
            <p:cNvSpPr txBox="1"/>
            <p:nvPr/>
          </p:nvSpPr>
          <p:spPr>
            <a:xfrm>
              <a:off x="3455876" y="1129781"/>
              <a:ext cx="992515" cy="4617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30 in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431CFAA-838D-4501-BCFF-7861BF6DA8BB}"/>
                </a:ext>
              </a:extLst>
            </p:cNvPr>
            <p:cNvSpPr txBox="1"/>
            <p:nvPr/>
          </p:nvSpPr>
          <p:spPr>
            <a:xfrm>
              <a:off x="4401412" y="836712"/>
              <a:ext cx="992515" cy="4617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33 in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B65BA2CD-F2A7-4908-9B69-4B850C428F34}"/>
                </a:ext>
              </a:extLst>
            </p:cNvPr>
            <p:cNvSpPr/>
            <p:nvPr/>
          </p:nvSpPr>
          <p:spPr>
            <a:xfrm>
              <a:off x="827582" y="2708338"/>
              <a:ext cx="180021" cy="18060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owchart: Or 26">
              <a:extLst>
                <a:ext uri="{FF2B5EF4-FFF2-40B4-BE49-F238E27FC236}">
                  <a16:creationId xmlns:a16="http://schemas.microsoft.com/office/drawing/2014/main" id="{825D3844-C4B5-4E40-9005-F8EE41E475F6}"/>
                </a:ext>
              </a:extLst>
            </p:cNvPr>
            <p:cNvSpPr/>
            <p:nvPr/>
          </p:nvSpPr>
          <p:spPr>
            <a:xfrm>
              <a:off x="5689390" y="2657033"/>
              <a:ext cx="287188" cy="283211"/>
            </a:xfrm>
            <a:prstGeom prst="flowChartOr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5197756-933E-4B07-8053-8620E30ED539}"/>
                </a:ext>
              </a:extLst>
            </p:cNvPr>
            <p:cNvSpPr txBox="1"/>
            <p:nvPr/>
          </p:nvSpPr>
          <p:spPr>
            <a:xfrm>
              <a:off x="1676677" y="3064316"/>
              <a:ext cx="1057885" cy="461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0.4 </a:t>
              </a:r>
              <a:r>
                <a:rPr lang="en-US" dirty="0" err="1"/>
                <a:t>lb</a:t>
              </a:r>
              <a:endParaRPr lang="en-US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B830BCB-DE8B-48E4-82CB-A70F77AAA332}"/>
                </a:ext>
              </a:extLst>
            </p:cNvPr>
            <p:cNvSpPr txBox="1"/>
            <p:nvPr/>
          </p:nvSpPr>
          <p:spPr>
            <a:xfrm>
              <a:off x="4745855" y="3064316"/>
              <a:ext cx="1230724" cy="461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0.2 </a:t>
              </a:r>
              <a:r>
                <a:rPr lang="en-US" dirty="0" err="1"/>
                <a:t>lb</a:t>
              </a:r>
              <a:endParaRPr lang="en-US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05A0EAD-6EED-4625-8488-0E9301CFA940}"/>
                </a:ext>
              </a:extLst>
            </p:cNvPr>
            <p:cNvSpPr txBox="1"/>
            <p:nvPr/>
          </p:nvSpPr>
          <p:spPr>
            <a:xfrm>
              <a:off x="7760630" y="2082063"/>
              <a:ext cx="931910" cy="461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1.0 </a:t>
              </a:r>
              <a:r>
                <a:rPr lang="en-US" dirty="0" err="1"/>
                <a:t>lb</a:t>
              </a:r>
              <a:endParaRPr lang="en-US" dirty="0"/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A731ABC2-26F3-4E40-A68A-DD4ABE916A7D}"/>
              </a:ext>
            </a:extLst>
          </p:cNvPr>
          <p:cNvSpPr txBox="1"/>
          <p:nvPr/>
        </p:nvSpPr>
        <p:spPr>
          <a:xfrm>
            <a:off x="1288994" y="4243485"/>
            <a:ext cx="33112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/>
              <a:t>LabRat</a:t>
            </a:r>
            <a:r>
              <a:rPr lang="en-US" sz="2800" b="1" dirty="0"/>
              <a:t> Scientific</a:t>
            </a:r>
          </a:p>
          <a:p>
            <a:pPr algn="ctr"/>
            <a:r>
              <a:rPr lang="en-US" sz="2800" b="1" dirty="0"/>
              <a:t>© 2018</a:t>
            </a:r>
          </a:p>
        </p:txBody>
      </p:sp>
    </p:spTree>
    <p:extLst>
      <p:ext uri="{BB962C8B-B14F-4D97-AF65-F5344CB8AC3E}">
        <p14:creationId xmlns:p14="http://schemas.microsoft.com/office/powerpoint/2010/main" val="18740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439AF7-9BE7-45AE-97DC-0201E2D37FB9}"/>
              </a:ext>
            </a:extLst>
          </p:cNvPr>
          <p:cNvSpPr txBox="1"/>
          <p:nvPr/>
        </p:nvSpPr>
        <p:spPr>
          <a:xfrm>
            <a:off x="1204686" y="841829"/>
            <a:ext cx="1005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As usual in these types of problems, we need to select a point about which to calculate the moments.  This solution is uses the nose tip of the rocket.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B95BDB-45BA-497E-82E8-BF9FF766AADF}"/>
              </a:ext>
            </a:extLst>
          </p:cNvPr>
          <p:cNvSpPr txBox="1"/>
          <p:nvPr/>
        </p:nvSpPr>
        <p:spPr>
          <a:xfrm>
            <a:off x="1204686" y="4398044"/>
            <a:ext cx="1005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Next we calculate the sum of the aerodynamic moments:</a:t>
            </a:r>
          </a:p>
          <a:p>
            <a:endParaRPr lang="en-US" sz="2400" dirty="0"/>
          </a:p>
          <a:p>
            <a:r>
              <a:rPr lang="en-US" sz="2400" dirty="0"/>
              <a:t>	∑Moment   =   180.0 N*m   +  2.5 N*m    =  182.5 N*m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E032C0-C053-489E-AB84-3A5F17F7838B}"/>
              </a:ext>
            </a:extLst>
          </p:cNvPr>
          <p:cNvSpPr txBox="1"/>
          <p:nvPr/>
        </p:nvSpPr>
        <p:spPr>
          <a:xfrm>
            <a:off x="1204686" y="2074884"/>
            <a:ext cx="10058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Next we calculate the aerodynamic moments:</a:t>
            </a:r>
          </a:p>
          <a:p>
            <a:endParaRPr lang="en-US" sz="2400" dirty="0"/>
          </a:p>
          <a:p>
            <a:r>
              <a:rPr lang="en-US" sz="2400" dirty="0"/>
              <a:t>	Moment</a:t>
            </a:r>
            <a:r>
              <a:rPr lang="en-US" sz="2400" baseline="-25000" dirty="0"/>
              <a:t>Fin</a:t>
            </a:r>
            <a:r>
              <a:rPr lang="en-US" sz="2400" dirty="0"/>
              <a:t>  =  3.0 N   *  60.0 cm   =   180.0 N*m  </a:t>
            </a:r>
          </a:p>
          <a:p>
            <a:endParaRPr lang="en-US" sz="2400" dirty="0"/>
          </a:p>
          <a:p>
            <a:r>
              <a:rPr lang="en-US" sz="2400" dirty="0"/>
              <a:t>	Moment</a:t>
            </a:r>
            <a:r>
              <a:rPr lang="en-US" sz="2400" baseline="-25000" dirty="0"/>
              <a:t>Nose</a:t>
            </a:r>
            <a:r>
              <a:rPr lang="en-US" sz="2400" dirty="0"/>
              <a:t>   =  0.5 N   *   5.0 cm   =   2.5 N*m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91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634A26D-3AE0-4D41-A7AE-EFDB595EA1CF}"/>
              </a:ext>
            </a:extLst>
          </p:cNvPr>
          <p:cNvSpPr txBox="1"/>
          <p:nvPr/>
        </p:nvSpPr>
        <p:spPr>
          <a:xfrm>
            <a:off x="1422400" y="604532"/>
            <a:ext cx="1005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Next we calculate the sum of the aerodynamic forces:</a:t>
            </a:r>
          </a:p>
          <a:p>
            <a:endParaRPr lang="en-US" sz="2400" dirty="0"/>
          </a:p>
          <a:p>
            <a:r>
              <a:rPr lang="en-US" sz="2400" dirty="0"/>
              <a:t>	∑Forces   =   3.0 N   +  0.5 N   =  3.5 N</a:t>
            </a:r>
          </a:p>
          <a:p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8D9B3EC-95B2-48FE-8FF1-DD62D5A3F8F0}"/>
              </a:ext>
            </a:extLst>
          </p:cNvPr>
          <p:cNvGrpSpPr/>
          <p:nvPr/>
        </p:nvGrpSpPr>
        <p:grpSpPr>
          <a:xfrm>
            <a:off x="1422400" y="2152695"/>
            <a:ext cx="8897257" cy="4185884"/>
            <a:chOff x="1422400" y="2152695"/>
            <a:chExt cx="8897257" cy="4185884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1C970AE7-2324-485B-AA38-26A7BEF4F3A4}"/>
                </a:ext>
              </a:extLst>
            </p:cNvPr>
            <p:cNvSpPr txBox="1"/>
            <p:nvPr/>
          </p:nvSpPr>
          <p:spPr>
            <a:xfrm>
              <a:off x="1422400" y="2152695"/>
              <a:ext cx="8897257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Finally, we divide the sum of the moments by the sum of the forces:</a:t>
              </a:r>
            </a:p>
            <a:p>
              <a:endParaRPr lang="en-US" sz="2400" dirty="0"/>
            </a:p>
            <a:p>
              <a:r>
                <a:rPr lang="en-US" sz="2400" dirty="0"/>
                <a:t>	   182.5 N*m   </a:t>
              </a:r>
            </a:p>
            <a:p>
              <a:r>
                <a:rPr lang="en-US" sz="2400" dirty="0" err="1"/>
                <a:t>XCp</a:t>
              </a:r>
              <a:r>
                <a:rPr lang="en-US" sz="2400" dirty="0"/>
                <a:t>   =    ---------------    =   </a:t>
              </a:r>
              <a:r>
                <a:rPr lang="en-US" sz="2400" b="1" dirty="0"/>
                <a:t> 52.1 cm</a:t>
              </a:r>
            </a:p>
            <a:p>
              <a:r>
                <a:rPr lang="en-US" sz="2400" dirty="0"/>
                <a:t>                    3.5 N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47EEE0B-94EB-41A3-AB82-DF0CA7335859}"/>
                </a:ext>
              </a:extLst>
            </p:cNvPr>
            <p:cNvGrpSpPr/>
            <p:nvPr/>
          </p:nvGrpSpPr>
          <p:grpSpPr>
            <a:xfrm>
              <a:off x="2878446" y="4533200"/>
              <a:ext cx="5985164" cy="1805379"/>
              <a:chOff x="3608118" y="3314665"/>
              <a:chExt cx="5985164" cy="1805379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D9E11F80-A5B9-4389-8B53-806CAC2C5501}"/>
                  </a:ext>
                </a:extLst>
              </p:cNvPr>
              <p:cNvGrpSpPr/>
              <p:nvPr/>
            </p:nvGrpSpPr>
            <p:grpSpPr>
              <a:xfrm>
                <a:off x="3608118" y="3314665"/>
                <a:ext cx="5985164" cy="1805379"/>
                <a:chOff x="3172690" y="2734094"/>
                <a:chExt cx="5985164" cy="1805379"/>
              </a:xfrm>
            </p:grpSpPr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B2DADE7B-8406-48D0-B6D7-797C83B3987D}"/>
                    </a:ext>
                  </a:extLst>
                </p:cNvPr>
                <p:cNvSpPr/>
                <p:nvPr/>
              </p:nvSpPr>
              <p:spPr>
                <a:xfrm>
                  <a:off x="3172690" y="3352477"/>
                  <a:ext cx="4904510" cy="568036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" name="Isosceles Triangle 7">
                  <a:extLst>
                    <a:ext uri="{FF2B5EF4-FFF2-40B4-BE49-F238E27FC236}">
                      <a16:creationId xmlns:a16="http://schemas.microsoft.com/office/drawing/2014/main" id="{A7A77619-4066-4329-B961-4EDACFA4E80B}"/>
                    </a:ext>
                  </a:extLst>
                </p:cNvPr>
                <p:cNvSpPr/>
                <p:nvPr/>
              </p:nvSpPr>
              <p:spPr>
                <a:xfrm rot="5400000">
                  <a:off x="8333509" y="3096168"/>
                  <a:ext cx="568036" cy="1080654"/>
                </a:xfrm>
                <a:prstGeom prst="triangl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Trapezoid 8">
                  <a:extLst>
                    <a:ext uri="{FF2B5EF4-FFF2-40B4-BE49-F238E27FC236}">
                      <a16:creationId xmlns:a16="http://schemas.microsoft.com/office/drawing/2014/main" id="{FE593B99-6B75-4812-B4BC-FB84EDBB4D17}"/>
                    </a:ext>
                  </a:extLst>
                </p:cNvPr>
                <p:cNvSpPr/>
                <p:nvPr/>
              </p:nvSpPr>
              <p:spPr>
                <a:xfrm>
                  <a:off x="3172690" y="2734094"/>
                  <a:ext cx="665019" cy="618383"/>
                </a:xfrm>
                <a:prstGeom prst="trapezoid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Trapezoid 9">
                  <a:extLst>
                    <a:ext uri="{FF2B5EF4-FFF2-40B4-BE49-F238E27FC236}">
                      <a16:creationId xmlns:a16="http://schemas.microsoft.com/office/drawing/2014/main" id="{B43E1C75-B65C-474A-84FC-B1592A1C1400}"/>
                    </a:ext>
                  </a:extLst>
                </p:cNvPr>
                <p:cNvSpPr/>
                <p:nvPr/>
              </p:nvSpPr>
              <p:spPr>
                <a:xfrm rot="10800000">
                  <a:off x="3179286" y="3921090"/>
                  <a:ext cx="665019" cy="618383"/>
                </a:xfrm>
                <a:prstGeom prst="trapezoid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E2DC87B9-7AF5-41CA-B641-093D6E5926E5}"/>
                  </a:ext>
                </a:extLst>
              </p:cNvPr>
              <p:cNvCxnSpPr>
                <a:cxnSpLocks/>
                <a:stCxn id="7" idx="1"/>
              </p:cNvCxnSpPr>
              <p:nvPr/>
            </p:nvCxnSpPr>
            <p:spPr>
              <a:xfrm>
                <a:off x="3608118" y="4217066"/>
                <a:ext cx="671615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Flowchart: Or 10">
              <a:extLst>
                <a:ext uri="{FF2B5EF4-FFF2-40B4-BE49-F238E27FC236}">
                  <a16:creationId xmlns:a16="http://schemas.microsoft.com/office/drawing/2014/main" id="{CB00EA26-23D6-4EA4-8732-C9E3DA60CF32}"/>
                </a:ext>
              </a:extLst>
            </p:cNvPr>
            <p:cNvSpPr/>
            <p:nvPr/>
          </p:nvSpPr>
          <p:spPr>
            <a:xfrm>
              <a:off x="3906979" y="5292437"/>
              <a:ext cx="263237" cy="263231"/>
            </a:xfrm>
            <a:prstGeom prst="flowChartOr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544B444-E5A5-4EE3-BA50-FF7DDE5830E1}"/>
                </a:ext>
              </a:extLst>
            </p:cNvPr>
            <p:cNvSpPr txBox="1"/>
            <p:nvPr/>
          </p:nvSpPr>
          <p:spPr>
            <a:xfrm>
              <a:off x="3823849" y="5719619"/>
              <a:ext cx="9388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/>
                <a:t>Xcp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39739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6CA2022-2470-44F9-95A5-175F175A6968}"/>
              </a:ext>
            </a:extLst>
          </p:cNvPr>
          <p:cNvGrpSpPr/>
          <p:nvPr/>
        </p:nvGrpSpPr>
        <p:grpSpPr>
          <a:xfrm>
            <a:off x="3103418" y="2759823"/>
            <a:ext cx="5985164" cy="1805379"/>
            <a:chOff x="3608118" y="3314665"/>
            <a:chExt cx="5985164" cy="1805379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3774C38F-B9CA-49DB-A785-3DCE626D7F33}"/>
                </a:ext>
              </a:extLst>
            </p:cNvPr>
            <p:cNvGrpSpPr/>
            <p:nvPr/>
          </p:nvGrpSpPr>
          <p:grpSpPr>
            <a:xfrm>
              <a:off x="3608118" y="3314665"/>
              <a:ext cx="5985164" cy="1805379"/>
              <a:chOff x="3172690" y="2734094"/>
              <a:chExt cx="5985164" cy="1805379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FFC5B2B-507B-46E3-A5C9-68384445A6EB}"/>
                  </a:ext>
                </a:extLst>
              </p:cNvPr>
              <p:cNvSpPr/>
              <p:nvPr/>
            </p:nvSpPr>
            <p:spPr>
              <a:xfrm>
                <a:off x="3172690" y="3352477"/>
                <a:ext cx="4904510" cy="56803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Isosceles Triangle 16">
                <a:extLst>
                  <a:ext uri="{FF2B5EF4-FFF2-40B4-BE49-F238E27FC236}">
                    <a16:creationId xmlns:a16="http://schemas.microsoft.com/office/drawing/2014/main" id="{7AB308C9-D3C8-46BC-83F6-EBD016DFA76A}"/>
                  </a:ext>
                </a:extLst>
              </p:cNvPr>
              <p:cNvSpPr/>
              <p:nvPr/>
            </p:nvSpPr>
            <p:spPr>
              <a:xfrm rot="5400000">
                <a:off x="8333509" y="3096168"/>
                <a:ext cx="568036" cy="1080654"/>
              </a:xfrm>
              <a:prstGeom prst="triangl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rapezoid 17">
                <a:extLst>
                  <a:ext uri="{FF2B5EF4-FFF2-40B4-BE49-F238E27FC236}">
                    <a16:creationId xmlns:a16="http://schemas.microsoft.com/office/drawing/2014/main" id="{8A448DEC-A06B-45CF-9C5B-46DEE8C50BF5}"/>
                  </a:ext>
                </a:extLst>
              </p:cNvPr>
              <p:cNvSpPr/>
              <p:nvPr/>
            </p:nvSpPr>
            <p:spPr>
              <a:xfrm>
                <a:off x="3172690" y="2734094"/>
                <a:ext cx="665019" cy="618383"/>
              </a:xfrm>
              <a:prstGeom prst="trapezoid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rapezoid 18">
                <a:extLst>
                  <a:ext uri="{FF2B5EF4-FFF2-40B4-BE49-F238E27FC236}">
                    <a16:creationId xmlns:a16="http://schemas.microsoft.com/office/drawing/2014/main" id="{0CDB5045-0AEB-4D9B-BA56-9703C51DC758}"/>
                  </a:ext>
                </a:extLst>
              </p:cNvPr>
              <p:cNvSpPr/>
              <p:nvPr/>
            </p:nvSpPr>
            <p:spPr>
              <a:xfrm rot="10800000">
                <a:off x="3179286" y="3921090"/>
                <a:ext cx="665019" cy="618383"/>
              </a:xfrm>
              <a:prstGeom prst="trapezoid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B8D0B45-7CED-42A6-BF83-CB5B32045A85}"/>
                </a:ext>
              </a:extLst>
            </p:cNvPr>
            <p:cNvCxnSpPr>
              <a:cxnSpLocks/>
              <a:stCxn id="16" idx="1"/>
            </p:cNvCxnSpPr>
            <p:nvPr/>
          </p:nvCxnSpPr>
          <p:spPr>
            <a:xfrm>
              <a:off x="3608118" y="4217066"/>
              <a:ext cx="67161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28C5DCDF-ADB3-435C-9F17-0A4B28A8E155}"/>
              </a:ext>
            </a:extLst>
          </p:cNvPr>
          <p:cNvSpPr txBox="1"/>
          <p:nvPr/>
        </p:nvSpPr>
        <p:spPr>
          <a:xfrm>
            <a:off x="1191491" y="595746"/>
            <a:ext cx="98090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Calculate the Static Margin based on the </a:t>
            </a:r>
            <a:r>
              <a:rPr lang="en-US" sz="2800" dirty="0" err="1">
                <a:solidFill>
                  <a:srgbClr val="0070C0"/>
                </a:solidFill>
              </a:rPr>
              <a:t>XCg</a:t>
            </a:r>
            <a:r>
              <a:rPr lang="en-US" sz="2800" dirty="0">
                <a:solidFill>
                  <a:srgbClr val="0070C0"/>
                </a:solidFill>
              </a:rPr>
              <a:t> and </a:t>
            </a:r>
            <a:r>
              <a:rPr lang="en-US" sz="2800" dirty="0" err="1">
                <a:solidFill>
                  <a:srgbClr val="0070C0"/>
                </a:solidFill>
              </a:rPr>
              <a:t>XCp</a:t>
            </a:r>
            <a:r>
              <a:rPr lang="en-US" sz="2800" dirty="0">
                <a:solidFill>
                  <a:srgbClr val="0070C0"/>
                </a:solidFill>
              </a:rPr>
              <a:t> results from the previous problems.  Is the rocket stable?</a:t>
            </a:r>
          </a:p>
        </p:txBody>
      </p:sp>
    </p:spTree>
    <p:extLst>
      <p:ext uri="{BB962C8B-B14F-4D97-AF65-F5344CB8AC3E}">
        <p14:creationId xmlns:p14="http://schemas.microsoft.com/office/powerpoint/2010/main" val="342280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8805EFF-09E6-43A0-BBEA-90759DE5B753}"/>
              </a:ext>
            </a:extLst>
          </p:cNvPr>
          <p:cNvSpPr txBox="1"/>
          <p:nvPr/>
        </p:nvSpPr>
        <p:spPr>
          <a:xfrm>
            <a:off x="1156855" y="277091"/>
            <a:ext cx="987829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static margin is the difference between the </a:t>
            </a:r>
            <a:r>
              <a:rPr lang="en-US" sz="2400" dirty="0" err="1"/>
              <a:t>Xcg</a:t>
            </a:r>
            <a:r>
              <a:rPr lang="en-US" sz="2400" dirty="0"/>
              <a:t> and </a:t>
            </a:r>
            <a:r>
              <a:rPr lang="en-US" sz="2400" dirty="0" err="1"/>
              <a:t>Xcp</a:t>
            </a:r>
            <a:r>
              <a:rPr lang="en-US" sz="2400" dirty="0"/>
              <a:t>.  The governing equation is as follows:</a:t>
            </a:r>
          </a:p>
          <a:p>
            <a:endParaRPr lang="en-US" sz="2400" dirty="0"/>
          </a:p>
          <a:p>
            <a:r>
              <a:rPr lang="en-US" sz="2400" dirty="0"/>
              <a:t>	Static Margin  =  </a:t>
            </a:r>
            <a:r>
              <a:rPr lang="en-US" sz="2400" dirty="0" err="1"/>
              <a:t>Xcp</a:t>
            </a:r>
            <a:r>
              <a:rPr lang="en-US" sz="2400" dirty="0"/>
              <a:t>  -  </a:t>
            </a:r>
            <a:r>
              <a:rPr lang="en-US" sz="2400" dirty="0" err="1"/>
              <a:t>Xcg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the </a:t>
            </a:r>
            <a:r>
              <a:rPr lang="en-US" sz="2400" dirty="0" err="1"/>
              <a:t>Xcp</a:t>
            </a:r>
            <a:r>
              <a:rPr lang="en-US" sz="2400" dirty="0"/>
              <a:t> is behind the </a:t>
            </a:r>
            <a:r>
              <a:rPr lang="en-US" sz="2400" dirty="0" err="1"/>
              <a:t>Xcg</a:t>
            </a:r>
            <a:r>
              <a:rPr lang="en-US" sz="2400" dirty="0"/>
              <a:t> the static margin will be positive (</a:t>
            </a:r>
            <a:r>
              <a:rPr lang="en-US" sz="2400" dirty="0" err="1"/>
              <a:t>Xcp</a:t>
            </a:r>
            <a:r>
              <a:rPr lang="en-US" sz="2400" dirty="0"/>
              <a:t> &gt; </a:t>
            </a:r>
            <a:r>
              <a:rPr lang="en-US" sz="2400" dirty="0" err="1"/>
              <a:t>Xcg</a:t>
            </a:r>
            <a:r>
              <a:rPr lang="en-US" sz="2400" dirty="0"/>
              <a:t>).  If the SM is negative, the rocket if unstable.  Positive SM means “stable”.</a:t>
            </a:r>
          </a:p>
          <a:p>
            <a:endParaRPr lang="en-US" sz="2400" dirty="0"/>
          </a:p>
          <a:p>
            <a:r>
              <a:rPr lang="en-US" sz="2400" dirty="0"/>
              <a:t>	Static Margin  =  52.1 cm  -  37.8 cm</a:t>
            </a:r>
          </a:p>
          <a:p>
            <a:r>
              <a:rPr lang="en-US" sz="2400" dirty="0"/>
              <a:t>	            	             =   14.3 cm</a:t>
            </a:r>
          </a:p>
          <a:p>
            <a:endParaRPr lang="en-US" sz="24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609A190-3A24-432E-A672-7599579EF2DC}"/>
              </a:ext>
            </a:extLst>
          </p:cNvPr>
          <p:cNvGrpSpPr/>
          <p:nvPr/>
        </p:nvGrpSpPr>
        <p:grpSpPr>
          <a:xfrm>
            <a:off x="2102591" y="4297673"/>
            <a:ext cx="5985164" cy="1805379"/>
            <a:chOff x="3608118" y="3314665"/>
            <a:chExt cx="5985164" cy="1805379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8A92A8A-165B-4101-A064-97289B13DBFF}"/>
                </a:ext>
              </a:extLst>
            </p:cNvPr>
            <p:cNvGrpSpPr/>
            <p:nvPr/>
          </p:nvGrpSpPr>
          <p:grpSpPr>
            <a:xfrm>
              <a:off x="3608118" y="3314665"/>
              <a:ext cx="5985164" cy="1805379"/>
              <a:chOff x="3172690" y="2734094"/>
              <a:chExt cx="5985164" cy="1805379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D719510-7945-40BC-B209-FCAB9DDB13F5}"/>
                  </a:ext>
                </a:extLst>
              </p:cNvPr>
              <p:cNvSpPr/>
              <p:nvPr/>
            </p:nvSpPr>
            <p:spPr>
              <a:xfrm>
                <a:off x="3172690" y="3352477"/>
                <a:ext cx="4904510" cy="56803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7" name="Isosceles Triangle 6">
                <a:extLst>
                  <a:ext uri="{FF2B5EF4-FFF2-40B4-BE49-F238E27FC236}">
                    <a16:creationId xmlns:a16="http://schemas.microsoft.com/office/drawing/2014/main" id="{345F9F7D-D299-45BC-9DBA-7865B909C991}"/>
                  </a:ext>
                </a:extLst>
              </p:cNvPr>
              <p:cNvSpPr/>
              <p:nvPr/>
            </p:nvSpPr>
            <p:spPr>
              <a:xfrm rot="5400000">
                <a:off x="8333509" y="3096168"/>
                <a:ext cx="568036" cy="1080654"/>
              </a:xfrm>
              <a:prstGeom prst="triangl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rapezoid 7">
                <a:extLst>
                  <a:ext uri="{FF2B5EF4-FFF2-40B4-BE49-F238E27FC236}">
                    <a16:creationId xmlns:a16="http://schemas.microsoft.com/office/drawing/2014/main" id="{F6F7C82B-971D-495A-9AD9-933973A9C272}"/>
                  </a:ext>
                </a:extLst>
              </p:cNvPr>
              <p:cNvSpPr/>
              <p:nvPr/>
            </p:nvSpPr>
            <p:spPr>
              <a:xfrm>
                <a:off x="3172690" y="2734094"/>
                <a:ext cx="665019" cy="618383"/>
              </a:xfrm>
              <a:prstGeom prst="trapezoid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rapezoid 8">
                <a:extLst>
                  <a:ext uri="{FF2B5EF4-FFF2-40B4-BE49-F238E27FC236}">
                    <a16:creationId xmlns:a16="http://schemas.microsoft.com/office/drawing/2014/main" id="{B457B2CA-E0A1-4849-AAE4-8C513BD36B7A}"/>
                  </a:ext>
                </a:extLst>
              </p:cNvPr>
              <p:cNvSpPr/>
              <p:nvPr/>
            </p:nvSpPr>
            <p:spPr>
              <a:xfrm rot="10800000">
                <a:off x="3179286" y="3921090"/>
                <a:ext cx="665019" cy="618383"/>
              </a:xfrm>
              <a:prstGeom prst="trapezoid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E84C719A-F52F-4EB2-B120-B2BB838A2AA0}"/>
                </a:ext>
              </a:extLst>
            </p:cNvPr>
            <p:cNvCxnSpPr>
              <a:cxnSpLocks/>
              <a:stCxn id="6" idx="1"/>
            </p:cNvCxnSpPr>
            <p:nvPr/>
          </p:nvCxnSpPr>
          <p:spPr>
            <a:xfrm>
              <a:off x="3608118" y="4217066"/>
              <a:ext cx="67161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Flowchart: Or 9">
            <a:extLst>
              <a:ext uri="{FF2B5EF4-FFF2-40B4-BE49-F238E27FC236}">
                <a16:creationId xmlns:a16="http://schemas.microsoft.com/office/drawing/2014/main" id="{3AB6BBC3-F10E-4439-AE74-DA80AC3605A1}"/>
              </a:ext>
            </a:extLst>
          </p:cNvPr>
          <p:cNvSpPr/>
          <p:nvPr/>
        </p:nvSpPr>
        <p:spPr>
          <a:xfrm>
            <a:off x="3047994" y="5056910"/>
            <a:ext cx="263237" cy="263231"/>
          </a:xfrm>
          <a:prstGeom prst="flowChar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F266DB3-0478-4ECA-8116-D25E5AD03C2F}"/>
              </a:ext>
            </a:extLst>
          </p:cNvPr>
          <p:cNvSpPr txBox="1"/>
          <p:nvPr/>
        </p:nvSpPr>
        <p:spPr>
          <a:xfrm>
            <a:off x="3047994" y="5484092"/>
            <a:ext cx="938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Xcp</a:t>
            </a:r>
            <a:endParaRPr lang="en-US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8A1479-A044-4D25-BD40-9212FF7DFBA2}"/>
              </a:ext>
            </a:extLst>
          </p:cNvPr>
          <p:cNvSpPr txBox="1"/>
          <p:nvPr/>
        </p:nvSpPr>
        <p:spPr>
          <a:xfrm>
            <a:off x="8846463" y="4164060"/>
            <a:ext cx="21441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Since the SM is positive the rocket is stable.  Actually very stable…</a:t>
            </a:r>
          </a:p>
        </p:txBody>
      </p:sp>
      <p:sp>
        <p:nvSpPr>
          <p:cNvPr id="13" name="Flowchart: Or 12">
            <a:extLst>
              <a:ext uri="{FF2B5EF4-FFF2-40B4-BE49-F238E27FC236}">
                <a16:creationId xmlns:a16="http://schemas.microsoft.com/office/drawing/2014/main" id="{02212ED0-84F4-43CA-A9BE-F8CFE5AF86A0}"/>
              </a:ext>
            </a:extLst>
          </p:cNvPr>
          <p:cNvSpPr/>
          <p:nvPr/>
        </p:nvSpPr>
        <p:spPr>
          <a:xfrm>
            <a:off x="4350332" y="5070762"/>
            <a:ext cx="263237" cy="263231"/>
          </a:xfrm>
          <a:prstGeom prst="flowChar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E1478F9-F080-4ACE-BB5D-3C7A3338D23D}"/>
              </a:ext>
            </a:extLst>
          </p:cNvPr>
          <p:cNvSpPr txBox="1"/>
          <p:nvPr/>
        </p:nvSpPr>
        <p:spPr>
          <a:xfrm>
            <a:off x="4225639" y="5497943"/>
            <a:ext cx="938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Xcp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7048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5B5FAF-0DAD-4C94-9614-16550B47BBD2}"/>
              </a:ext>
            </a:extLst>
          </p:cNvPr>
          <p:cNvSpPr txBox="1"/>
          <p:nvPr/>
        </p:nvSpPr>
        <p:spPr>
          <a:xfrm>
            <a:off x="1191491" y="554182"/>
            <a:ext cx="98090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Calculate the Center of Gravity (balance point) of the following system.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AB9DD4-AFDB-448F-9305-299B65F0B413}"/>
              </a:ext>
            </a:extLst>
          </p:cNvPr>
          <p:cNvSpPr/>
          <p:nvPr/>
        </p:nvSpPr>
        <p:spPr>
          <a:xfrm>
            <a:off x="3020291" y="3334657"/>
            <a:ext cx="5943600" cy="1246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CF8D01C0-C7BB-46B0-879C-5A0CE9F942D0}"/>
              </a:ext>
            </a:extLst>
          </p:cNvPr>
          <p:cNvSpPr/>
          <p:nvPr/>
        </p:nvSpPr>
        <p:spPr>
          <a:xfrm>
            <a:off x="8686800" y="3895767"/>
            <a:ext cx="554182" cy="949036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ylinder 4">
            <a:extLst>
              <a:ext uri="{FF2B5EF4-FFF2-40B4-BE49-F238E27FC236}">
                <a16:creationId xmlns:a16="http://schemas.microsoft.com/office/drawing/2014/main" id="{D5D6203C-AE39-4F4D-B150-4B12C90C2D2F}"/>
              </a:ext>
            </a:extLst>
          </p:cNvPr>
          <p:cNvSpPr/>
          <p:nvPr/>
        </p:nvSpPr>
        <p:spPr>
          <a:xfrm>
            <a:off x="6580909" y="3881912"/>
            <a:ext cx="554182" cy="581891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ylinder 5">
            <a:extLst>
              <a:ext uri="{FF2B5EF4-FFF2-40B4-BE49-F238E27FC236}">
                <a16:creationId xmlns:a16="http://schemas.microsoft.com/office/drawing/2014/main" id="{FFC58A4B-1C38-4ADF-B108-B3A5409D5F68}"/>
              </a:ext>
            </a:extLst>
          </p:cNvPr>
          <p:cNvSpPr/>
          <p:nvPr/>
        </p:nvSpPr>
        <p:spPr>
          <a:xfrm>
            <a:off x="2535382" y="3853888"/>
            <a:ext cx="997527" cy="1274830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84BE33A-8034-4691-92C0-74F326F7BBB5}"/>
              </a:ext>
            </a:extLst>
          </p:cNvPr>
          <p:cNvCxnSpPr>
            <a:cxnSpLocks/>
          </p:cNvCxnSpPr>
          <p:nvPr/>
        </p:nvCxnSpPr>
        <p:spPr>
          <a:xfrm>
            <a:off x="3034146" y="3397003"/>
            <a:ext cx="0" cy="5541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16AF894-DD7C-4ED1-B733-ED955B012E76}"/>
              </a:ext>
            </a:extLst>
          </p:cNvPr>
          <p:cNvCxnSpPr>
            <a:cxnSpLocks/>
          </p:cNvCxnSpPr>
          <p:nvPr/>
        </p:nvCxnSpPr>
        <p:spPr>
          <a:xfrm>
            <a:off x="6858006" y="3397001"/>
            <a:ext cx="0" cy="5541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4FC6168-4CD1-4F68-B746-1AECF5F2E997}"/>
              </a:ext>
            </a:extLst>
          </p:cNvPr>
          <p:cNvCxnSpPr>
            <a:cxnSpLocks/>
          </p:cNvCxnSpPr>
          <p:nvPr/>
        </p:nvCxnSpPr>
        <p:spPr>
          <a:xfrm>
            <a:off x="8963881" y="3396998"/>
            <a:ext cx="0" cy="5541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06104D3-18BF-4220-A022-285E222A7D1E}"/>
              </a:ext>
            </a:extLst>
          </p:cNvPr>
          <p:cNvSpPr txBox="1"/>
          <p:nvPr/>
        </p:nvSpPr>
        <p:spPr>
          <a:xfrm>
            <a:off x="2618499" y="4352963"/>
            <a:ext cx="817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10.0 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7F9F6E-423D-4EE9-9C8B-9AF7A628BB0E}"/>
              </a:ext>
            </a:extLst>
          </p:cNvPr>
          <p:cNvSpPr txBox="1"/>
          <p:nvPr/>
        </p:nvSpPr>
        <p:spPr>
          <a:xfrm>
            <a:off x="6539350" y="4034315"/>
            <a:ext cx="706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3.0 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B6C4AF7-5EBE-4BD1-A060-4337016A005A}"/>
              </a:ext>
            </a:extLst>
          </p:cNvPr>
          <p:cNvSpPr txBox="1"/>
          <p:nvPr/>
        </p:nvSpPr>
        <p:spPr>
          <a:xfrm>
            <a:off x="8645243" y="4177598"/>
            <a:ext cx="761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5.5 N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C6A0FC9-F5CD-4C76-941D-9853DBAEB5CF}"/>
              </a:ext>
            </a:extLst>
          </p:cNvPr>
          <p:cNvCxnSpPr/>
          <p:nvPr/>
        </p:nvCxnSpPr>
        <p:spPr>
          <a:xfrm>
            <a:off x="3034146" y="3050639"/>
            <a:ext cx="3823860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D62B988-C648-43E6-B32F-FAAB17D4E6B9}"/>
              </a:ext>
            </a:extLst>
          </p:cNvPr>
          <p:cNvCxnSpPr>
            <a:cxnSpLocks/>
          </p:cNvCxnSpPr>
          <p:nvPr/>
        </p:nvCxnSpPr>
        <p:spPr>
          <a:xfrm>
            <a:off x="3020291" y="2593439"/>
            <a:ext cx="5943590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FD53444-2192-4765-AA99-8417212D8295}"/>
              </a:ext>
            </a:extLst>
          </p:cNvPr>
          <p:cNvSpPr txBox="1"/>
          <p:nvPr/>
        </p:nvSpPr>
        <p:spPr>
          <a:xfrm>
            <a:off x="5593937" y="2393824"/>
            <a:ext cx="98697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3.5 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5D87908-044B-4453-AAA2-792F7C0D896E}"/>
              </a:ext>
            </a:extLst>
          </p:cNvPr>
          <p:cNvSpPr txBox="1"/>
          <p:nvPr/>
        </p:nvSpPr>
        <p:spPr>
          <a:xfrm>
            <a:off x="4606965" y="2823317"/>
            <a:ext cx="98697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2.0 m</a:t>
            </a:r>
          </a:p>
        </p:txBody>
      </p:sp>
    </p:spTree>
    <p:extLst>
      <p:ext uri="{BB962C8B-B14F-4D97-AF65-F5344CB8AC3E}">
        <p14:creationId xmlns:p14="http://schemas.microsoft.com/office/powerpoint/2010/main" val="2753027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000A437-1D16-41E7-9EFD-B85C070723C8}"/>
              </a:ext>
            </a:extLst>
          </p:cNvPr>
          <p:cNvSpPr txBox="1"/>
          <p:nvPr/>
        </p:nvSpPr>
        <p:spPr>
          <a:xfrm>
            <a:off x="983674" y="1371099"/>
            <a:ext cx="1055980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Next we calculate the moments generated by each weight.</a:t>
            </a:r>
          </a:p>
          <a:p>
            <a:r>
              <a:rPr lang="en-US" sz="2400" dirty="0"/>
              <a:t>	</a:t>
            </a:r>
          </a:p>
          <a:p>
            <a:r>
              <a:rPr lang="en-US" sz="2400" dirty="0"/>
              <a:t>	Moment</a:t>
            </a:r>
            <a:r>
              <a:rPr lang="en-US" sz="2400" baseline="-25000" dirty="0"/>
              <a:t>A</a:t>
            </a:r>
            <a:r>
              <a:rPr lang="en-US" sz="2400" dirty="0"/>
              <a:t>   =   5.5 N  *  3.5 m   =   19.25 N*m</a:t>
            </a:r>
          </a:p>
          <a:p>
            <a:endParaRPr lang="en-US" sz="2400" dirty="0"/>
          </a:p>
          <a:p>
            <a:r>
              <a:rPr lang="en-US" sz="2400" dirty="0"/>
              <a:t>	Moment</a:t>
            </a:r>
            <a:r>
              <a:rPr lang="en-US" sz="2400" baseline="-25000" dirty="0"/>
              <a:t>B</a:t>
            </a:r>
            <a:r>
              <a:rPr lang="en-US" sz="2400" dirty="0"/>
              <a:t>   =   3.0 N  *  2.0 m   =   6.0 N*m</a:t>
            </a:r>
          </a:p>
          <a:p>
            <a:endParaRPr lang="en-US" sz="2400" dirty="0"/>
          </a:p>
          <a:p>
            <a:r>
              <a:rPr lang="en-US" sz="2400" dirty="0"/>
              <a:t>	Moment</a:t>
            </a:r>
            <a:r>
              <a:rPr lang="en-US" sz="2400" baseline="-25000" dirty="0"/>
              <a:t>C</a:t>
            </a:r>
            <a:r>
              <a:rPr lang="en-US" sz="2400" dirty="0"/>
              <a:t>   =   10.0 N  *  0.0 m   =   0.0 N*m</a:t>
            </a:r>
          </a:p>
          <a:p>
            <a:r>
              <a:rPr lang="en-US" sz="2400" dirty="0"/>
              <a:t>	</a:t>
            </a:r>
            <a:r>
              <a:rPr lang="en-US" dirty="0"/>
              <a:t>Note:  This weight does not generate a moment about the left end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94AEF9-07F0-4BA0-8E33-9EB5C9EA7329}"/>
              </a:ext>
            </a:extLst>
          </p:cNvPr>
          <p:cNvSpPr txBox="1"/>
          <p:nvPr/>
        </p:nvSpPr>
        <p:spPr>
          <a:xfrm>
            <a:off x="983674" y="4586828"/>
            <a:ext cx="88972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Next we sum the moments:</a:t>
            </a:r>
          </a:p>
          <a:p>
            <a:endParaRPr lang="en-US" sz="2400" dirty="0"/>
          </a:p>
          <a:p>
            <a:r>
              <a:rPr lang="en-US" sz="2400" dirty="0"/>
              <a:t>	∑Moments   =   19.25 N*m   +   6.0 N*m   +   0.0 N*m   </a:t>
            </a:r>
          </a:p>
          <a:p>
            <a:endParaRPr lang="en-US" sz="2400" dirty="0"/>
          </a:p>
          <a:p>
            <a:r>
              <a:rPr lang="en-US" sz="2400" dirty="0"/>
              <a:t>	∑Moments   =   25.25 N*m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9C33DD-1DA7-4F4B-88CF-C6196D9AF5A9}"/>
              </a:ext>
            </a:extLst>
          </p:cNvPr>
          <p:cNvSpPr txBox="1"/>
          <p:nvPr/>
        </p:nvSpPr>
        <p:spPr>
          <a:xfrm>
            <a:off x="983674" y="393912"/>
            <a:ext cx="104463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first step is to select a reference point so that the moments can be calculated.  Lets pick the left end of the beam.</a:t>
            </a:r>
          </a:p>
        </p:txBody>
      </p:sp>
    </p:spTree>
    <p:extLst>
      <p:ext uri="{BB962C8B-B14F-4D97-AF65-F5344CB8AC3E}">
        <p14:creationId xmlns:p14="http://schemas.microsoft.com/office/powerpoint/2010/main" val="13993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078DB7F-A9CD-408F-B31C-B258EA36D59B}"/>
              </a:ext>
            </a:extLst>
          </p:cNvPr>
          <p:cNvSpPr txBox="1"/>
          <p:nvPr/>
        </p:nvSpPr>
        <p:spPr>
          <a:xfrm>
            <a:off x="1242949" y="1012021"/>
            <a:ext cx="88972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then sum the masses (or actually the weights):</a:t>
            </a:r>
          </a:p>
          <a:p>
            <a:endParaRPr lang="en-US" sz="2400" dirty="0"/>
          </a:p>
          <a:p>
            <a:r>
              <a:rPr lang="en-US" sz="2400" dirty="0"/>
              <a:t>∑Mass   =   5.5 N   +   3.0 N   +   10.0 N   </a:t>
            </a:r>
          </a:p>
          <a:p>
            <a:endParaRPr lang="en-US" sz="2400" dirty="0"/>
          </a:p>
          <a:p>
            <a:r>
              <a:rPr lang="en-US" sz="2400" dirty="0"/>
              <a:t>∑Mass   =   18.5 N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B723447-8543-4151-BA0A-BFE419D0DD23}"/>
              </a:ext>
            </a:extLst>
          </p:cNvPr>
          <p:cNvGrpSpPr/>
          <p:nvPr/>
        </p:nvGrpSpPr>
        <p:grpSpPr>
          <a:xfrm>
            <a:off x="1242950" y="3575104"/>
            <a:ext cx="9951523" cy="2008574"/>
            <a:chOff x="1242950" y="3575104"/>
            <a:chExt cx="9951523" cy="200857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ECAB85E-DBB6-4C8B-BF6B-E249F871A47D}"/>
                </a:ext>
              </a:extLst>
            </p:cNvPr>
            <p:cNvSpPr txBox="1"/>
            <p:nvPr/>
          </p:nvSpPr>
          <p:spPr>
            <a:xfrm>
              <a:off x="1242950" y="3575104"/>
              <a:ext cx="8897257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Finally, we divide the sum of the moments by the sum of the masses:</a:t>
              </a:r>
            </a:p>
            <a:p>
              <a:endParaRPr lang="en-US" sz="2400" dirty="0"/>
            </a:p>
            <a:p>
              <a:r>
                <a:rPr lang="en-US" sz="2400" dirty="0"/>
                <a:t>	   25.25 N*m   </a:t>
              </a:r>
            </a:p>
            <a:p>
              <a:r>
                <a:rPr lang="en-US" sz="2400" dirty="0" err="1"/>
                <a:t>XCg</a:t>
              </a:r>
              <a:r>
                <a:rPr lang="en-US" sz="2400" dirty="0"/>
                <a:t>   =    ---------------    =   </a:t>
              </a:r>
              <a:r>
                <a:rPr lang="en-US" sz="2400" b="1" dirty="0"/>
                <a:t>1.36 m</a:t>
              </a:r>
            </a:p>
            <a:p>
              <a:r>
                <a:rPr lang="en-US" sz="2400" dirty="0"/>
                <a:t>                    18.5 N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CE0DB91-97CD-4C8A-9C39-BA911166C86F}"/>
                </a:ext>
              </a:extLst>
            </p:cNvPr>
            <p:cNvSpPr txBox="1"/>
            <p:nvPr/>
          </p:nvSpPr>
          <p:spPr>
            <a:xfrm>
              <a:off x="6096000" y="4383349"/>
              <a:ext cx="509847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solidFill>
                    <a:srgbClr val="FF0000"/>
                  </a:solidFill>
                </a:rPr>
                <a:t>The center of gravity of the system is located 1.36 m from the left end of the beam.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954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5962D1B-EC3B-4066-A9C4-ADB5306BE738}"/>
              </a:ext>
            </a:extLst>
          </p:cNvPr>
          <p:cNvSpPr txBox="1"/>
          <p:nvPr/>
        </p:nvSpPr>
        <p:spPr>
          <a:xfrm>
            <a:off x="872840" y="333202"/>
            <a:ext cx="10446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Calculate the Center of Gravity of the rocket shown below.  Neglect any components that are not defined.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7149191F-AC8C-4730-8204-BC55FB32DFA7}"/>
              </a:ext>
            </a:extLst>
          </p:cNvPr>
          <p:cNvGrpSpPr/>
          <p:nvPr/>
        </p:nvGrpSpPr>
        <p:grpSpPr>
          <a:xfrm>
            <a:off x="2801263" y="1817706"/>
            <a:ext cx="7584083" cy="3805699"/>
            <a:chOff x="2815777" y="1817706"/>
            <a:chExt cx="7584083" cy="380569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6633DDB-70D6-4955-9144-14E493C854B1}"/>
                </a:ext>
              </a:extLst>
            </p:cNvPr>
            <p:cNvSpPr/>
            <p:nvPr/>
          </p:nvSpPr>
          <p:spPr>
            <a:xfrm>
              <a:off x="3062513" y="3468912"/>
              <a:ext cx="1306285" cy="3269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18097A22-4203-4708-B262-D6DCE1220DC8}"/>
                </a:ext>
              </a:extLst>
            </p:cNvPr>
            <p:cNvGrpSpPr/>
            <p:nvPr/>
          </p:nvGrpSpPr>
          <p:grpSpPr>
            <a:xfrm>
              <a:off x="3172690" y="2734094"/>
              <a:ext cx="5985164" cy="1805379"/>
              <a:chOff x="3172690" y="2734094"/>
              <a:chExt cx="5985164" cy="1805379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79F9AAC-1909-4A42-A180-B87E99CE16D9}"/>
                  </a:ext>
                </a:extLst>
              </p:cNvPr>
              <p:cNvSpPr/>
              <p:nvPr/>
            </p:nvSpPr>
            <p:spPr>
              <a:xfrm>
                <a:off x="3172690" y="3352477"/>
                <a:ext cx="4904510" cy="56803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" name="Isosceles Triangle 3">
                <a:extLst>
                  <a:ext uri="{FF2B5EF4-FFF2-40B4-BE49-F238E27FC236}">
                    <a16:creationId xmlns:a16="http://schemas.microsoft.com/office/drawing/2014/main" id="{3C250064-8D29-4DF2-9811-4B2D87733917}"/>
                  </a:ext>
                </a:extLst>
              </p:cNvPr>
              <p:cNvSpPr/>
              <p:nvPr/>
            </p:nvSpPr>
            <p:spPr>
              <a:xfrm rot="5400000">
                <a:off x="8333509" y="3096168"/>
                <a:ext cx="568036" cy="1080654"/>
              </a:xfrm>
              <a:prstGeom prst="triangl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rapezoid 4">
                <a:extLst>
                  <a:ext uri="{FF2B5EF4-FFF2-40B4-BE49-F238E27FC236}">
                    <a16:creationId xmlns:a16="http://schemas.microsoft.com/office/drawing/2014/main" id="{0DECD153-22A7-4696-86B8-7ABB19DC6AF5}"/>
                  </a:ext>
                </a:extLst>
              </p:cNvPr>
              <p:cNvSpPr/>
              <p:nvPr/>
            </p:nvSpPr>
            <p:spPr>
              <a:xfrm>
                <a:off x="3172690" y="2734094"/>
                <a:ext cx="665019" cy="618383"/>
              </a:xfrm>
              <a:prstGeom prst="trapezoid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rapezoid 5">
                <a:extLst>
                  <a:ext uri="{FF2B5EF4-FFF2-40B4-BE49-F238E27FC236}">
                    <a16:creationId xmlns:a16="http://schemas.microsoft.com/office/drawing/2014/main" id="{39998E39-9D54-47C3-A327-0853921B97FB}"/>
                  </a:ext>
                </a:extLst>
              </p:cNvPr>
              <p:cNvSpPr/>
              <p:nvPr/>
            </p:nvSpPr>
            <p:spPr>
              <a:xfrm rot="10800000">
                <a:off x="3179286" y="3921090"/>
                <a:ext cx="665019" cy="618383"/>
              </a:xfrm>
              <a:prstGeom prst="trapezoid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048FB4C5-B7A0-4064-BC6A-A8A7204E451F}"/>
                </a:ext>
              </a:extLst>
            </p:cNvPr>
            <p:cNvSpPr/>
            <p:nvPr/>
          </p:nvSpPr>
          <p:spPr>
            <a:xfrm>
              <a:off x="6995886" y="3468912"/>
              <a:ext cx="914402" cy="326919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6835908C-3505-4465-BB40-C15D85F5BAD5}"/>
                </a:ext>
              </a:extLst>
            </p:cNvPr>
            <p:cNvCxnSpPr>
              <a:cxnSpLocks/>
            </p:cNvCxnSpPr>
            <p:nvPr/>
          </p:nvCxnSpPr>
          <p:spPr>
            <a:xfrm>
              <a:off x="3800761" y="3628570"/>
              <a:ext cx="0" cy="1019975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F6245702-1CA2-4EAB-BE9E-604E5F683706}"/>
                </a:ext>
              </a:extLst>
            </p:cNvPr>
            <p:cNvCxnSpPr>
              <a:cxnSpLocks/>
            </p:cNvCxnSpPr>
            <p:nvPr/>
          </p:nvCxnSpPr>
          <p:spPr>
            <a:xfrm>
              <a:off x="3503220" y="4187366"/>
              <a:ext cx="0" cy="1019975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DBC980B-1088-41DD-8535-422031C1464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11795" y="1910917"/>
              <a:ext cx="13190" cy="214080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E8A9BF3-7478-40EB-A00E-F981E387928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801423" y="2212438"/>
              <a:ext cx="1" cy="134355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AEC0868-CA14-45A3-9476-0E5A0B642DF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24948" y="2532154"/>
              <a:ext cx="7587" cy="10355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3FC760B-2557-490F-B3F1-C3F362CDC81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63647" y="2815741"/>
              <a:ext cx="2" cy="7954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FE6075D0-9671-4C75-B8A2-ADF3FB8188EC}"/>
                </a:ext>
              </a:extLst>
            </p:cNvPr>
            <p:cNvCxnSpPr/>
            <p:nvPr/>
          </p:nvCxnSpPr>
          <p:spPr>
            <a:xfrm flipH="1">
              <a:off x="3524985" y="2038265"/>
              <a:ext cx="5632869" cy="0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512C802-585D-499B-B1F7-C98E4EFC473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157854" y="1910917"/>
              <a:ext cx="2" cy="159995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5E63EC29-03C4-4BD5-9B27-C6ED990A0DF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86247" y="2335809"/>
              <a:ext cx="5371607" cy="0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0E50383B-FE6C-42A4-A54B-668176A3CBB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24946" y="2647010"/>
              <a:ext cx="3532908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F42A4E98-DD67-4960-806D-6CD3F286645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53087" y="2943213"/>
              <a:ext cx="1704767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10E20FD6-C843-4164-9711-A7B7981D5CCC}"/>
                </a:ext>
              </a:extLst>
            </p:cNvPr>
            <p:cNvCxnSpPr>
              <a:cxnSpLocks/>
            </p:cNvCxnSpPr>
            <p:nvPr/>
          </p:nvCxnSpPr>
          <p:spPr>
            <a:xfrm>
              <a:off x="5601192" y="3677378"/>
              <a:ext cx="0" cy="676907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13C1994B-9D37-4114-A80F-42126E00797C}"/>
                </a:ext>
              </a:extLst>
            </p:cNvPr>
            <p:cNvCxnSpPr>
              <a:cxnSpLocks/>
            </p:cNvCxnSpPr>
            <p:nvPr/>
          </p:nvCxnSpPr>
          <p:spPr>
            <a:xfrm>
              <a:off x="7463647" y="3701136"/>
              <a:ext cx="0" cy="1019975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A1734E1B-BA89-4653-B469-E4C4FA26D1A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57876" y="3701135"/>
              <a:ext cx="9228" cy="575983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93300A62-A7E7-4D79-BFFB-5716ED77000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457878" y="3240756"/>
              <a:ext cx="699976" cy="4712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E1777277-B54B-4B9B-8CC4-3DE69C3030A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457876" y="3184453"/>
              <a:ext cx="3" cy="37596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582787D-B416-4181-B6C7-94D94CED8837}"/>
                </a:ext>
              </a:extLst>
            </p:cNvPr>
            <p:cNvSpPr txBox="1"/>
            <p:nvPr/>
          </p:nvSpPr>
          <p:spPr>
            <a:xfrm>
              <a:off x="2815777" y="5254073"/>
              <a:ext cx="16110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Fins:   100 g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9F21330-0475-4EBE-AFF8-600E5933F63B}"/>
                </a:ext>
              </a:extLst>
            </p:cNvPr>
            <p:cNvSpPr txBox="1"/>
            <p:nvPr/>
          </p:nvSpPr>
          <p:spPr>
            <a:xfrm>
              <a:off x="3679377" y="4608189"/>
              <a:ext cx="16110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Motor:   300 g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CD77A2B-8DBD-4B88-BF3E-2D29EDC4B19E}"/>
                </a:ext>
              </a:extLst>
            </p:cNvPr>
            <p:cNvSpPr txBox="1"/>
            <p:nvPr/>
          </p:nvSpPr>
          <p:spPr>
            <a:xfrm>
              <a:off x="4986644" y="4277118"/>
              <a:ext cx="16110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Body:   150 g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C144976-EF36-4037-A6FA-63A39A8CA2F4}"/>
                </a:ext>
              </a:extLst>
            </p:cNvPr>
            <p:cNvSpPr txBox="1"/>
            <p:nvPr/>
          </p:nvSpPr>
          <p:spPr>
            <a:xfrm>
              <a:off x="6796028" y="4700915"/>
              <a:ext cx="17165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Payload:   200 g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B6DC57A-8F89-40A4-85DA-6ACFBA82FBFD}"/>
                </a:ext>
              </a:extLst>
            </p:cNvPr>
            <p:cNvSpPr txBox="1"/>
            <p:nvPr/>
          </p:nvSpPr>
          <p:spPr>
            <a:xfrm>
              <a:off x="8512625" y="4114045"/>
              <a:ext cx="16110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NC:   50 g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6D0677C3-D133-4666-9D37-E1F243951D9A}"/>
                </a:ext>
              </a:extLst>
            </p:cNvPr>
            <p:cNvSpPr txBox="1"/>
            <p:nvPr/>
          </p:nvSpPr>
          <p:spPr>
            <a:xfrm>
              <a:off x="5674101" y="1817706"/>
              <a:ext cx="112192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60.0 cm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D03912A-C28F-4DD4-9B76-A8494339D3E7}"/>
                </a:ext>
              </a:extLst>
            </p:cNvPr>
            <p:cNvSpPr txBox="1"/>
            <p:nvPr/>
          </p:nvSpPr>
          <p:spPr>
            <a:xfrm>
              <a:off x="4421373" y="2143816"/>
              <a:ext cx="112192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55.0 cm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3DCE4B1B-59A2-4F40-818C-A12C6BBD32CC}"/>
                </a:ext>
              </a:extLst>
            </p:cNvPr>
            <p:cNvSpPr txBox="1"/>
            <p:nvPr/>
          </p:nvSpPr>
          <p:spPr>
            <a:xfrm>
              <a:off x="6204813" y="2480135"/>
              <a:ext cx="112192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30.0 cm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DE9F92F-4B9F-46FA-A96E-A50810266B3F}"/>
                </a:ext>
              </a:extLst>
            </p:cNvPr>
            <p:cNvSpPr txBox="1"/>
            <p:nvPr/>
          </p:nvSpPr>
          <p:spPr>
            <a:xfrm>
              <a:off x="7805943" y="2769527"/>
              <a:ext cx="112192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15.0 cm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23FB7B4-1F14-4061-A2B4-0AF92A1206A4}"/>
                </a:ext>
              </a:extLst>
            </p:cNvPr>
            <p:cNvSpPr txBox="1"/>
            <p:nvPr/>
          </p:nvSpPr>
          <p:spPr>
            <a:xfrm>
              <a:off x="9277933" y="3059668"/>
              <a:ext cx="112192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5.0 cm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212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33AF34A-CBED-4777-99AE-733B9E62A226}"/>
              </a:ext>
            </a:extLst>
          </p:cNvPr>
          <p:cNvSpPr txBox="1"/>
          <p:nvPr/>
        </p:nvSpPr>
        <p:spPr>
          <a:xfrm>
            <a:off x="845127" y="612844"/>
            <a:ext cx="10058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As usual in these types of problems, we need to select a point about which to calculate the moments.  This solution uses the nose tip of the rocket.</a:t>
            </a:r>
          </a:p>
          <a:p>
            <a:endParaRPr lang="en-US" sz="2400" dirty="0"/>
          </a:p>
          <a:p>
            <a:r>
              <a:rPr lang="en-US" sz="2400" dirty="0"/>
              <a:t>Next we calculate the aerodynamic moments:</a:t>
            </a:r>
          </a:p>
          <a:p>
            <a:endParaRPr lang="en-US" sz="2400" dirty="0"/>
          </a:p>
          <a:p>
            <a:r>
              <a:rPr lang="en-US" sz="2400" dirty="0"/>
              <a:t>	Moment</a:t>
            </a:r>
            <a:r>
              <a:rPr lang="en-US" sz="2400" baseline="-25000" dirty="0"/>
              <a:t>Nose</a:t>
            </a:r>
            <a:r>
              <a:rPr lang="en-US" sz="2400" dirty="0"/>
              <a:t>  =  50.0 g   *  5.0 cm   =   250.0 g*cm  </a:t>
            </a:r>
          </a:p>
          <a:p>
            <a:endParaRPr lang="en-US" sz="2400" dirty="0"/>
          </a:p>
          <a:p>
            <a:r>
              <a:rPr lang="en-US" sz="2400" dirty="0"/>
              <a:t>	</a:t>
            </a:r>
            <a:r>
              <a:rPr lang="en-US" sz="2400" dirty="0" err="1"/>
              <a:t>Moment</a:t>
            </a:r>
            <a:r>
              <a:rPr lang="en-US" sz="2400" baseline="-25000" dirty="0" err="1"/>
              <a:t>Payload</a:t>
            </a:r>
            <a:r>
              <a:rPr lang="en-US" sz="2400" dirty="0"/>
              <a:t>   =  200.0 g   *   15.0 cm   =   3,000.0 g*cm</a:t>
            </a:r>
          </a:p>
          <a:p>
            <a:endParaRPr lang="en-US" sz="2400" dirty="0"/>
          </a:p>
          <a:p>
            <a:r>
              <a:rPr lang="en-US" sz="2400" dirty="0"/>
              <a:t>	</a:t>
            </a:r>
            <a:r>
              <a:rPr lang="en-US" sz="2400" dirty="0" err="1"/>
              <a:t>Moment</a:t>
            </a:r>
            <a:r>
              <a:rPr lang="en-US" sz="2400" baseline="-25000" dirty="0" err="1"/>
              <a:t>Body</a:t>
            </a:r>
            <a:r>
              <a:rPr lang="en-US" sz="2400" dirty="0"/>
              <a:t>  =   150.0 g   *  30.0 cm   =   4,500.0 g*cm  </a:t>
            </a:r>
          </a:p>
          <a:p>
            <a:endParaRPr lang="en-US" sz="2400" dirty="0"/>
          </a:p>
          <a:p>
            <a:r>
              <a:rPr lang="en-US" sz="2400" dirty="0"/>
              <a:t>	</a:t>
            </a:r>
            <a:r>
              <a:rPr lang="en-US" sz="2400" dirty="0" err="1"/>
              <a:t>Moment</a:t>
            </a:r>
            <a:r>
              <a:rPr lang="en-US" sz="2400" baseline="-25000" dirty="0" err="1"/>
              <a:t>Motor</a:t>
            </a:r>
            <a:r>
              <a:rPr lang="en-US" sz="2400" dirty="0"/>
              <a:t>   =  300 g   *   55.0 cm   =   16,500.0 g*cm</a:t>
            </a:r>
          </a:p>
          <a:p>
            <a:endParaRPr lang="en-US" sz="2400" dirty="0"/>
          </a:p>
          <a:p>
            <a:r>
              <a:rPr lang="en-US" sz="2400" dirty="0"/>
              <a:t>	</a:t>
            </a:r>
            <a:r>
              <a:rPr lang="en-US" sz="2400" dirty="0" err="1"/>
              <a:t>Moment</a:t>
            </a:r>
            <a:r>
              <a:rPr lang="en-US" sz="2400" baseline="-25000" dirty="0" err="1"/>
              <a:t>Fins</a:t>
            </a:r>
            <a:r>
              <a:rPr lang="en-US" sz="2400" dirty="0"/>
              <a:t>  =  100.0 g   *  60.0 cm   =   6,000.0 g*cm  </a:t>
            </a:r>
          </a:p>
          <a:p>
            <a:r>
              <a:rPr lang="en-US" sz="2400" dirty="0"/>
              <a:t>	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7F248C-FD9F-49E0-BCB6-AB9B22BB52CC}"/>
              </a:ext>
            </a:extLst>
          </p:cNvPr>
          <p:cNvSpPr txBox="1"/>
          <p:nvPr/>
        </p:nvSpPr>
        <p:spPr>
          <a:xfrm>
            <a:off x="9476509" y="2937165"/>
            <a:ext cx="21890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Because of the math process, it is not necessary to convert the grams to Newtons or cm’s to m’s.  The units will ultimately work out out…</a:t>
            </a:r>
          </a:p>
        </p:txBody>
      </p:sp>
    </p:spTree>
    <p:extLst>
      <p:ext uri="{BB962C8B-B14F-4D97-AF65-F5344CB8AC3E}">
        <p14:creationId xmlns:p14="http://schemas.microsoft.com/office/powerpoint/2010/main" val="257510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3FBA6F-50A2-4D9C-A61D-E00C5566E9DD}"/>
              </a:ext>
            </a:extLst>
          </p:cNvPr>
          <p:cNvSpPr txBox="1"/>
          <p:nvPr/>
        </p:nvSpPr>
        <p:spPr>
          <a:xfrm>
            <a:off x="609600" y="601899"/>
            <a:ext cx="1097279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Next we calculate the sum of the moments:</a:t>
            </a:r>
          </a:p>
          <a:p>
            <a:endParaRPr lang="en-US" sz="2400" dirty="0"/>
          </a:p>
          <a:p>
            <a:r>
              <a:rPr lang="en-US" sz="2400" dirty="0"/>
              <a:t>∑Moment = 250.0 g*cm + 3000.0 g*cm + 4,500 g*cm + 16,500 g*cm + 6,000 g/cm</a:t>
            </a:r>
          </a:p>
          <a:p>
            <a:r>
              <a:rPr lang="en-US" sz="2400" dirty="0"/>
              <a:t>	      =  </a:t>
            </a:r>
            <a:r>
              <a:rPr lang="en-US" sz="2400" b="1" dirty="0"/>
              <a:t>30,250 g*cm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D54AA7-652C-4191-BB02-4A5644FB5225}"/>
              </a:ext>
            </a:extLst>
          </p:cNvPr>
          <p:cNvSpPr txBox="1"/>
          <p:nvPr/>
        </p:nvSpPr>
        <p:spPr>
          <a:xfrm>
            <a:off x="609599" y="2825865"/>
            <a:ext cx="1097279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Next we calculate the sum of the component masses:</a:t>
            </a:r>
          </a:p>
          <a:p>
            <a:endParaRPr lang="en-US" sz="2400" dirty="0"/>
          </a:p>
          <a:p>
            <a:r>
              <a:rPr lang="en-US" sz="2400" dirty="0"/>
              <a:t>∑Mass  =  50.0 g  +  200.0 g  +  150.0 g  +  300.0 g  +  100.0 g</a:t>
            </a:r>
          </a:p>
          <a:p>
            <a:r>
              <a:rPr lang="en-US" sz="2400" dirty="0"/>
              <a:t>	 =   </a:t>
            </a:r>
            <a:r>
              <a:rPr lang="en-US" sz="2400" b="1" dirty="0"/>
              <a:t>800 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80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A937F6-9776-4DCB-B1F5-0CFB7438C473}"/>
              </a:ext>
            </a:extLst>
          </p:cNvPr>
          <p:cNvSpPr txBox="1"/>
          <p:nvPr/>
        </p:nvSpPr>
        <p:spPr>
          <a:xfrm>
            <a:off x="1228436" y="836513"/>
            <a:ext cx="88972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Finally, we divide the sum of the moments by the sum of the masses:</a:t>
            </a:r>
          </a:p>
          <a:p>
            <a:endParaRPr lang="en-US" sz="2400" dirty="0"/>
          </a:p>
          <a:p>
            <a:r>
              <a:rPr lang="en-US" sz="2400" dirty="0"/>
              <a:t>	   30,250 g*cm   </a:t>
            </a:r>
          </a:p>
          <a:p>
            <a:r>
              <a:rPr lang="en-US" sz="2400" dirty="0" err="1"/>
              <a:t>XCg</a:t>
            </a:r>
            <a:r>
              <a:rPr lang="en-US" sz="2400" dirty="0"/>
              <a:t>   =    ------------------    =   </a:t>
            </a:r>
            <a:r>
              <a:rPr lang="en-US" sz="2400" b="1" dirty="0"/>
              <a:t>37.8 cm</a:t>
            </a:r>
          </a:p>
          <a:p>
            <a:r>
              <a:rPr lang="en-US" sz="2400" dirty="0"/>
              <a:t>                    800.0 g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A5BCD06-1317-4F9B-8160-90DA4BAADA2C}"/>
              </a:ext>
            </a:extLst>
          </p:cNvPr>
          <p:cNvGrpSpPr/>
          <p:nvPr/>
        </p:nvGrpSpPr>
        <p:grpSpPr>
          <a:xfrm>
            <a:off x="3003137" y="3429000"/>
            <a:ext cx="5985164" cy="1805379"/>
            <a:chOff x="2684482" y="4450722"/>
            <a:chExt cx="5985164" cy="1805379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013EEE2-72E7-4D7E-83F6-939D6D8AD6BD}"/>
                </a:ext>
              </a:extLst>
            </p:cNvPr>
            <p:cNvGrpSpPr/>
            <p:nvPr/>
          </p:nvGrpSpPr>
          <p:grpSpPr>
            <a:xfrm>
              <a:off x="2684482" y="4450722"/>
              <a:ext cx="5985164" cy="1805379"/>
              <a:chOff x="3608118" y="3314665"/>
              <a:chExt cx="5985164" cy="1805379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6E9BF608-8845-492A-ADB0-1CE5CBC60EA9}"/>
                  </a:ext>
                </a:extLst>
              </p:cNvPr>
              <p:cNvGrpSpPr/>
              <p:nvPr/>
            </p:nvGrpSpPr>
            <p:grpSpPr>
              <a:xfrm>
                <a:off x="3608118" y="3314665"/>
                <a:ext cx="5985164" cy="1805379"/>
                <a:chOff x="3172690" y="2734094"/>
                <a:chExt cx="5985164" cy="1805379"/>
              </a:xfrm>
            </p:grpSpPr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69925EBD-00FF-442C-988A-710A23CC0C04}"/>
                    </a:ext>
                  </a:extLst>
                </p:cNvPr>
                <p:cNvSpPr/>
                <p:nvPr/>
              </p:nvSpPr>
              <p:spPr>
                <a:xfrm>
                  <a:off x="3172690" y="3352477"/>
                  <a:ext cx="4904510" cy="568036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0" name="Isosceles Triangle 9">
                  <a:extLst>
                    <a:ext uri="{FF2B5EF4-FFF2-40B4-BE49-F238E27FC236}">
                      <a16:creationId xmlns:a16="http://schemas.microsoft.com/office/drawing/2014/main" id="{3805D620-D70D-42F0-BC42-06A968324567}"/>
                    </a:ext>
                  </a:extLst>
                </p:cNvPr>
                <p:cNvSpPr/>
                <p:nvPr/>
              </p:nvSpPr>
              <p:spPr>
                <a:xfrm rot="5400000">
                  <a:off x="8333509" y="3096168"/>
                  <a:ext cx="568036" cy="1080654"/>
                </a:xfrm>
                <a:prstGeom prst="triangl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Trapezoid 10">
                  <a:extLst>
                    <a:ext uri="{FF2B5EF4-FFF2-40B4-BE49-F238E27FC236}">
                      <a16:creationId xmlns:a16="http://schemas.microsoft.com/office/drawing/2014/main" id="{D6165EA9-7A4F-4798-BE42-26B8900CB17D}"/>
                    </a:ext>
                  </a:extLst>
                </p:cNvPr>
                <p:cNvSpPr/>
                <p:nvPr/>
              </p:nvSpPr>
              <p:spPr>
                <a:xfrm>
                  <a:off x="3172690" y="2734094"/>
                  <a:ext cx="665019" cy="618383"/>
                </a:xfrm>
                <a:prstGeom prst="trapezoid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Trapezoid 11">
                  <a:extLst>
                    <a:ext uri="{FF2B5EF4-FFF2-40B4-BE49-F238E27FC236}">
                      <a16:creationId xmlns:a16="http://schemas.microsoft.com/office/drawing/2014/main" id="{1215646F-137B-4352-A7E6-354672A15817}"/>
                    </a:ext>
                  </a:extLst>
                </p:cNvPr>
                <p:cNvSpPr/>
                <p:nvPr/>
              </p:nvSpPr>
              <p:spPr>
                <a:xfrm rot="10800000">
                  <a:off x="3179286" y="3921090"/>
                  <a:ext cx="665019" cy="618383"/>
                </a:xfrm>
                <a:prstGeom prst="trapezoid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7D29BA1C-60EA-4A86-99D6-8D635278EE13}"/>
                  </a:ext>
                </a:extLst>
              </p:cNvPr>
              <p:cNvCxnSpPr>
                <a:cxnSpLocks/>
                <a:stCxn id="9" idx="1"/>
              </p:cNvCxnSpPr>
              <p:nvPr/>
            </p:nvCxnSpPr>
            <p:spPr>
              <a:xfrm>
                <a:off x="3608118" y="4217066"/>
                <a:ext cx="671615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Flowchart: Or 4">
              <a:extLst>
                <a:ext uri="{FF2B5EF4-FFF2-40B4-BE49-F238E27FC236}">
                  <a16:creationId xmlns:a16="http://schemas.microsoft.com/office/drawing/2014/main" id="{F7691FAA-D9FD-4139-AD1C-E3A08A5C2336}"/>
                </a:ext>
              </a:extLst>
            </p:cNvPr>
            <p:cNvSpPr/>
            <p:nvPr/>
          </p:nvSpPr>
          <p:spPr>
            <a:xfrm>
              <a:off x="4987637" y="5223162"/>
              <a:ext cx="263237" cy="263231"/>
            </a:xfrm>
            <a:prstGeom prst="flowChartOr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54335EE-21C5-45D9-9073-6BA112A9135C}"/>
                </a:ext>
              </a:extLst>
            </p:cNvPr>
            <p:cNvSpPr txBox="1"/>
            <p:nvPr/>
          </p:nvSpPr>
          <p:spPr>
            <a:xfrm>
              <a:off x="4987637" y="5650344"/>
              <a:ext cx="9388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/>
                <a:t>Xcg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49952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5962D1B-EC3B-4066-A9C4-ADB5306BE738}"/>
              </a:ext>
            </a:extLst>
          </p:cNvPr>
          <p:cNvSpPr txBox="1"/>
          <p:nvPr/>
        </p:nvSpPr>
        <p:spPr>
          <a:xfrm>
            <a:off x="715816" y="426081"/>
            <a:ext cx="9809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70C0"/>
                </a:solidFill>
              </a:rPr>
              <a:t>Calculate the Center of Pressure location on the rocket.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2DD6C92-7935-492B-A34C-4A4C8814DB80}"/>
              </a:ext>
            </a:extLst>
          </p:cNvPr>
          <p:cNvGrpSpPr/>
          <p:nvPr/>
        </p:nvGrpSpPr>
        <p:grpSpPr>
          <a:xfrm>
            <a:off x="2866900" y="2101128"/>
            <a:ext cx="6391894" cy="3232226"/>
            <a:chOff x="3306948" y="2434297"/>
            <a:chExt cx="6391894" cy="3232226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18097A22-4203-4708-B262-D6DCE1220DC8}"/>
                </a:ext>
              </a:extLst>
            </p:cNvPr>
            <p:cNvGrpSpPr/>
            <p:nvPr/>
          </p:nvGrpSpPr>
          <p:grpSpPr>
            <a:xfrm>
              <a:off x="3608118" y="3314665"/>
              <a:ext cx="5985164" cy="1805379"/>
              <a:chOff x="3172690" y="2734094"/>
              <a:chExt cx="5985164" cy="1805379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79F9AAC-1909-4A42-A180-B87E99CE16D9}"/>
                  </a:ext>
                </a:extLst>
              </p:cNvPr>
              <p:cNvSpPr/>
              <p:nvPr/>
            </p:nvSpPr>
            <p:spPr>
              <a:xfrm>
                <a:off x="3172690" y="3352477"/>
                <a:ext cx="4904510" cy="56803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" name="Isosceles Triangle 3">
                <a:extLst>
                  <a:ext uri="{FF2B5EF4-FFF2-40B4-BE49-F238E27FC236}">
                    <a16:creationId xmlns:a16="http://schemas.microsoft.com/office/drawing/2014/main" id="{3C250064-8D29-4DF2-9811-4B2D87733917}"/>
                  </a:ext>
                </a:extLst>
              </p:cNvPr>
              <p:cNvSpPr/>
              <p:nvPr/>
            </p:nvSpPr>
            <p:spPr>
              <a:xfrm rot="5400000">
                <a:off x="8333509" y="3096168"/>
                <a:ext cx="568036" cy="1080654"/>
              </a:xfrm>
              <a:prstGeom prst="triangl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rapezoid 4">
                <a:extLst>
                  <a:ext uri="{FF2B5EF4-FFF2-40B4-BE49-F238E27FC236}">
                    <a16:creationId xmlns:a16="http://schemas.microsoft.com/office/drawing/2014/main" id="{0DECD153-22A7-4696-86B8-7ABB19DC6AF5}"/>
                  </a:ext>
                </a:extLst>
              </p:cNvPr>
              <p:cNvSpPr/>
              <p:nvPr/>
            </p:nvSpPr>
            <p:spPr>
              <a:xfrm>
                <a:off x="3172690" y="2734094"/>
                <a:ext cx="665019" cy="618383"/>
              </a:xfrm>
              <a:prstGeom prst="trapezoid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rapezoid 5">
                <a:extLst>
                  <a:ext uri="{FF2B5EF4-FFF2-40B4-BE49-F238E27FC236}">
                    <a16:creationId xmlns:a16="http://schemas.microsoft.com/office/drawing/2014/main" id="{39998E39-9D54-47C3-A327-0853921B97FB}"/>
                  </a:ext>
                </a:extLst>
              </p:cNvPr>
              <p:cNvSpPr/>
              <p:nvPr/>
            </p:nvSpPr>
            <p:spPr>
              <a:xfrm rot="10800000">
                <a:off x="3179286" y="3921090"/>
                <a:ext cx="665019" cy="618383"/>
              </a:xfrm>
              <a:prstGeom prst="trapezoid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F6245702-1CA2-4EAB-BE9E-604E5F68370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40627" y="2844800"/>
              <a:ext cx="0" cy="1289924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DBC980B-1088-41DD-8535-422031C1464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947222" y="4744895"/>
              <a:ext cx="1" cy="9216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FE6075D0-9671-4C75-B8A2-ADF3FB8188EC}"/>
                </a:ext>
              </a:extLst>
            </p:cNvPr>
            <p:cNvCxnSpPr/>
            <p:nvPr/>
          </p:nvCxnSpPr>
          <p:spPr>
            <a:xfrm flipH="1">
              <a:off x="3940627" y="5391065"/>
              <a:ext cx="5632869" cy="0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512C802-585D-499B-B1F7-C98E4EFC473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593282" y="4275122"/>
              <a:ext cx="19784" cy="132182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A1734E1B-BA89-4653-B469-E4C4FA26D1A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873520" y="3429000"/>
              <a:ext cx="19784" cy="705724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93300A62-A7E7-4D79-BFFB-5716ED77000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873520" y="4591222"/>
              <a:ext cx="699976" cy="4712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E1777277-B54B-4B9B-8CC4-3DE69C3030A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93304" y="4243996"/>
              <a:ext cx="1" cy="7492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582787D-B416-4181-B6C7-94D94CED8837}"/>
                </a:ext>
              </a:extLst>
            </p:cNvPr>
            <p:cNvSpPr txBox="1"/>
            <p:nvPr/>
          </p:nvSpPr>
          <p:spPr>
            <a:xfrm>
              <a:off x="3306948" y="2434297"/>
              <a:ext cx="1932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Fin Lift:   3.0 N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B6DC57A-8F89-40A4-85DA-6ACFBA82FBFD}"/>
                </a:ext>
              </a:extLst>
            </p:cNvPr>
            <p:cNvSpPr txBox="1"/>
            <p:nvPr/>
          </p:nvSpPr>
          <p:spPr>
            <a:xfrm>
              <a:off x="8087765" y="3009781"/>
              <a:ext cx="16110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NC Lift:   0.5 N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6D0677C3-D133-4666-9D37-E1F243951D9A}"/>
                </a:ext>
              </a:extLst>
            </p:cNvPr>
            <p:cNvSpPr txBox="1"/>
            <p:nvPr/>
          </p:nvSpPr>
          <p:spPr>
            <a:xfrm>
              <a:off x="6206466" y="5227611"/>
              <a:ext cx="112192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60.0 cm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23FB7B4-1F14-4061-A2B4-0AF92A1206A4}"/>
                </a:ext>
              </a:extLst>
            </p:cNvPr>
            <p:cNvSpPr txBox="1"/>
            <p:nvPr/>
          </p:nvSpPr>
          <p:spPr>
            <a:xfrm>
              <a:off x="7652149" y="4660451"/>
              <a:ext cx="112192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5.0 cm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E4DD50C-693A-4BAB-A34C-DA650EF290A9}"/>
                </a:ext>
              </a:extLst>
            </p:cNvPr>
            <p:cNvCxnSpPr>
              <a:stCxn id="2" idx="1"/>
            </p:cNvCxnSpPr>
            <p:nvPr/>
          </p:nvCxnSpPr>
          <p:spPr>
            <a:xfrm>
              <a:off x="3608118" y="4217066"/>
              <a:ext cx="67161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1810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502</Words>
  <Application>Microsoft Office PowerPoint</Application>
  <PresentationFormat>Widescreen</PresentationFormat>
  <Paragraphs>117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Eberspeaker</dc:creator>
  <cp:lastModifiedBy>Philip Eberspeaker</cp:lastModifiedBy>
  <cp:revision>20</cp:revision>
  <dcterms:created xsi:type="dcterms:W3CDTF">2018-03-12T14:10:12Z</dcterms:created>
  <dcterms:modified xsi:type="dcterms:W3CDTF">2018-07-17T16:20:48Z</dcterms:modified>
</cp:coreProperties>
</file>